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5"/>
    <p:restoredTop sz="88712"/>
  </p:normalViewPr>
  <p:slideViewPr>
    <p:cSldViewPr snapToGrid="0">
      <p:cViewPr varScale="1">
        <p:scale>
          <a:sx n="136" d="100"/>
          <a:sy n="136" d="100"/>
        </p:scale>
        <p:origin x="2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AA4EE-959B-9A44-BEDE-D6C1EEBC024A}" type="datetimeFigureOut">
              <a:rPr lang="nl-NL" smtClean="0"/>
              <a:t>29-08-2023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F9120-026D-7741-90D0-0A8271744AE0}" type="slidenum">
              <a:rPr lang="nl-NL" smtClean="0"/>
              <a:t>‹nr.›</a:t>
            </a:fld>
            <a:endParaRPr lang="nl-NL"/>
          </a:p>
        </p:txBody>
      </p:sp>
    </p:spTree>
    <p:extLst>
      <p:ext uri="{BB962C8B-B14F-4D97-AF65-F5344CB8AC3E}">
        <p14:creationId xmlns:p14="http://schemas.microsoft.com/office/powerpoint/2010/main" val="405539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beroemde eerste twee verzen van het mooie Middeleeuwse verhaal over de non Beatrijs die het klooster verlaat voor de liefde.</a:t>
            </a:r>
          </a:p>
          <a:p>
            <a:r>
              <a:rPr lang="nl-NL" dirty="0"/>
              <a:t>De “ik” is hier de dichter/verteller.</a:t>
            </a:r>
          </a:p>
          <a:p>
            <a:endParaRPr lang="nl-NL" dirty="0"/>
          </a:p>
          <a:p>
            <a:r>
              <a:rPr lang="nl-NL" dirty="0"/>
              <a:t>Er is bewust voor een historisch </a:t>
            </a:r>
            <a:r>
              <a:rPr lang="nl-NL" dirty="0" err="1"/>
              <a:t>vb</a:t>
            </a:r>
            <a:r>
              <a:rPr lang="nl-NL" dirty="0"/>
              <a:t> gekozen. Nieuwe/recente veranderingen verouderen ook weer snel. Leerlingen kunnen ongetwijfeld zelf nieuwe taalvormen, dus recente veranderingen, noemen.</a:t>
            </a:r>
          </a:p>
        </p:txBody>
      </p:sp>
      <p:sp>
        <p:nvSpPr>
          <p:cNvPr id="4" name="Tijdelijke aanduiding voor dianummer 3"/>
          <p:cNvSpPr>
            <a:spLocks noGrp="1"/>
          </p:cNvSpPr>
          <p:nvPr>
            <p:ph type="sldNum" sz="quarter" idx="5"/>
          </p:nvPr>
        </p:nvSpPr>
        <p:spPr/>
        <p:txBody>
          <a:bodyPr/>
          <a:lstStyle/>
          <a:p>
            <a:fld id="{32AF9120-026D-7741-90D0-0A8271744AE0}" type="slidenum">
              <a:rPr lang="nl-NL" smtClean="0"/>
              <a:t>2</a:t>
            </a:fld>
            <a:endParaRPr lang="nl-NL"/>
          </a:p>
        </p:txBody>
      </p:sp>
    </p:spTree>
    <p:extLst>
      <p:ext uri="{BB962C8B-B14F-4D97-AF65-F5344CB8AC3E}">
        <p14:creationId xmlns:p14="http://schemas.microsoft.com/office/powerpoint/2010/main" val="382873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spelling: onze spelling heeft dus minder de neiging om uitspraakverschijnselen weer te geven</a:t>
            </a:r>
          </a:p>
        </p:txBody>
      </p:sp>
      <p:sp>
        <p:nvSpPr>
          <p:cNvPr id="4" name="Tijdelijke aanduiding voor dianummer 3"/>
          <p:cNvSpPr>
            <a:spLocks noGrp="1"/>
          </p:cNvSpPr>
          <p:nvPr>
            <p:ph type="sldNum" sz="quarter" idx="5"/>
          </p:nvPr>
        </p:nvSpPr>
        <p:spPr/>
        <p:txBody>
          <a:bodyPr/>
          <a:lstStyle/>
          <a:p>
            <a:fld id="{32AF9120-026D-7741-90D0-0A8271744AE0}" type="slidenum">
              <a:rPr lang="nl-NL" smtClean="0"/>
              <a:t>4</a:t>
            </a:fld>
            <a:endParaRPr lang="nl-NL"/>
          </a:p>
        </p:txBody>
      </p:sp>
    </p:spTree>
    <p:extLst>
      <p:ext uri="{BB962C8B-B14F-4D97-AF65-F5344CB8AC3E}">
        <p14:creationId xmlns:p14="http://schemas.microsoft.com/office/powerpoint/2010/main" val="324362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lessenreeks komen beide centrale vragen aan bod: taal verandert o.a. door leenwoorden, en de verklaring voor het voorkomen van leenwoorden is taalcontact, d.w.z. het verschijnsel dat taalgebruikers meerdere talen (in enige mate) beheersen. In de lessenreeks staat ook het wordt </a:t>
            </a:r>
            <a:r>
              <a:rPr lang="nl-NL" i="1" dirty="0"/>
              <a:t>zolder</a:t>
            </a:r>
            <a:r>
              <a:rPr lang="nl-NL" dirty="0"/>
              <a:t>: dat komt uiteindelijk uit het Latijn (</a:t>
            </a:r>
            <a:r>
              <a:rPr lang="nl-NL" i="1" dirty="0"/>
              <a:t>solarium</a:t>
            </a:r>
            <a:r>
              <a:rPr lang="nl-NL" dirty="0"/>
              <a:t>). Taalcontact is dus vaak ook cultuurcontact: pas toen de Romeinse wijze van huizenbouw zich verspreidde, ontstond de behoefte aan een woord voor </a:t>
            </a:r>
            <a:r>
              <a:rPr lang="nl-NL" i="1" dirty="0"/>
              <a:t>solarium. </a:t>
            </a:r>
            <a:r>
              <a:rPr lang="nl-NL" i="0" dirty="0"/>
              <a:t>Het woord werd geleend samen met de techniek waar het voor staat. Hetzelfde geldt voor </a:t>
            </a:r>
            <a:r>
              <a:rPr lang="nl-NL" i="1" dirty="0"/>
              <a:t>website</a:t>
            </a:r>
            <a:r>
              <a:rPr lang="nl-NL" i="0" dirty="0"/>
              <a:t>.</a:t>
            </a:r>
          </a:p>
        </p:txBody>
      </p:sp>
      <p:sp>
        <p:nvSpPr>
          <p:cNvPr id="4" name="Tijdelijke aanduiding voor dianummer 3"/>
          <p:cNvSpPr>
            <a:spLocks noGrp="1"/>
          </p:cNvSpPr>
          <p:nvPr>
            <p:ph type="sldNum" sz="quarter" idx="5"/>
          </p:nvPr>
        </p:nvSpPr>
        <p:spPr/>
        <p:txBody>
          <a:bodyPr/>
          <a:lstStyle/>
          <a:p>
            <a:fld id="{32AF9120-026D-7741-90D0-0A8271744AE0}" type="slidenum">
              <a:rPr lang="nl-NL" smtClean="0"/>
              <a:t>5</a:t>
            </a:fld>
            <a:endParaRPr lang="nl-NL"/>
          </a:p>
        </p:txBody>
      </p:sp>
    </p:spTree>
    <p:extLst>
      <p:ext uri="{BB962C8B-B14F-4D97-AF65-F5344CB8AC3E}">
        <p14:creationId xmlns:p14="http://schemas.microsoft.com/office/powerpoint/2010/main" val="91254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16</a:t>
            </a:r>
            <a:r>
              <a:rPr lang="nl-NL" baseline="30000" dirty="0"/>
              <a:t>de</a:t>
            </a:r>
            <a:r>
              <a:rPr lang="nl-NL" dirty="0"/>
              <a:t> </a:t>
            </a:r>
            <a:r>
              <a:rPr lang="nl-NL" dirty="0" err="1"/>
              <a:t>eeuws</a:t>
            </a:r>
            <a:r>
              <a:rPr lang="nl-NL" dirty="0"/>
              <a:t> handschrift van een liederenboek (f</a:t>
            </a:r>
            <a:r>
              <a:rPr lang="nl-NL" b="0" i="0" u="none" strike="noStrike" dirty="0">
                <a:solidFill>
                  <a:srgbClr val="000000"/>
                </a:solidFill>
                <a:effectLst/>
                <a:latin typeface="Verdana" panose="020B0604030504040204" pitchFamily="34" charset="0"/>
              </a:rPr>
              <a:t>ragment van de facsimile in </a:t>
            </a:r>
            <a:r>
              <a:rPr lang="nl-NL" b="0" i="0" u="none" strike="noStrike" dirty="0" err="1">
                <a:solidFill>
                  <a:srgbClr val="000000"/>
                </a:solidFill>
                <a:effectLst/>
                <a:latin typeface="Verdana" panose="020B0604030504040204" pitchFamily="34" charset="0"/>
              </a:rPr>
              <a:t>Ebinger-Möll</a:t>
            </a:r>
            <a:r>
              <a:rPr lang="nl-NL" b="0" i="0" u="none" strike="noStrike" dirty="0">
                <a:solidFill>
                  <a:srgbClr val="000000"/>
                </a:solidFill>
                <a:effectLst/>
                <a:latin typeface="Verdana" panose="020B0604030504040204" pitchFamily="34" charset="0"/>
              </a:rPr>
              <a:t>, p257 (handschrift: f6v)), zie </a:t>
            </a:r>
            <a:r>
              <a:rPr lang="nl-NL" b="0" i="0" u="none" strike="noStrike" dirty="0" err="1">
                <a:solidFill>
                  <a:srgbClr val="000000"/>
                </a:solidFill>
                <a:effectLst/>
                <a:latin typeface="Verdana" panose="020B0604030504040204" pitchFamily="34" charset="0"/>
              </a:rPr>
              <a:t>https</a:t>
            </a:r>
            <a:r>
              <a:rPr lang="nl-NL" b="0" i="0" u="none" strike="noStrike" dirty="0">
                <a:solidFill>
                  <a:srgbClr val="000000"/>
                </a:solidFill>
                <a:effectLst/>
                <a:latin typeface="Verdana" panose="020B0604030504040204" pitchFamily="34" charset="0"/>
              </a:rPr>
              <a:t>://</a:t>
            </a:r>
            <a:r>
              <a:rPr lang="nl-NL" b="0" i="0" u="none" strike="noStrike" dirty="0" err="1">
                <a:solidFill>
                  <a:srgbClr val="000000"/>
                </a:solidFill>
                <a:effectLst/>
                <a:latin typeface="Verdana" panose="020B0604030504040204" pitchFamily="34" charset="0"/>
              </a:rPr>
              <a:t>www.liederenbank.nl</a:t>
            </a:r>
            <a:r>
              <a:rPr lang="nl-NL" b="0" i="0" u="none" strike="noStrike" dirty="0">
                <a:solidFill>
                  <a:srgbClr val="000000"/>
                </a:solidFill>
                <a:effectLst/>
                <a:latin typeface="Verdana" panose="020B0604030504040204" pitchFamily="34" charset="0"/>
              </a:rPr>
              <a:t>/</a:t>
            </a:r>
            <a:r>
              <a:rPr lang="nl-NL" b="0" i="0" u="none" strike="noStrike" dirty="0" err="1">
                <a:solidFill>
                  <a:srgbClr val="000000"/>
                </a:solidFill>
                <a:effectLst/>
                <a:latin typeface="Verdana" panose="020B0604030504040204" pitchFamily="34" charset="0"/>
              </a:rPr>
              <a:t>uitgelicht_detail.php?zoek</a:t>
            </a:r>
            <a:r>
              <a:rPr lang="nl-NL" b="0" i="0" u="none" strike="noStrike" dirty="0">
                <a:solidFill>
                  <a:srgbClr val="000000"/>
                </a:solidFill>
                <a:effectLst/>
                <a:latin typeface="Verdana" panose="020B0604030504040204" pitchFamily="34" charset="0"/>
              </a:rPr>
              <a:t>=193&amp;lan=nl </a:t>
            </a:r>
          </a:p>
          <a:p>
            <a:endParaRPr lang="nl-NL" b="0" i="0" u="none" strike="noStrike" dirty="0">
              <a:solidFill>
                <a:srgbClr val="000000"/>
              </a:solidFill>
              <a:effectLst/>
              <a:latin typeface="Verdana" panose="020B0604030504040204" pitchFamily="34" charset="0"/>
            </a:endParaRPr>
          </a:p>
          <a:p>
            <a:r>
              <a:rPr lang="nl-NL" b="0" i="0" u="none" strike="noStrike" dirty="0">
                <a:solidFill>
                  <a:srgbClr val="000000"/>
                </a:solidFill>
                <a:effectLst/>
                <a:latin typeface="Verdana" panose="020B0604030504040204" pitchFamily="34" charset="0"/>
              </a:rPr>
              <a:t>Het punt hier is: de historische taalkunde werkt met documenten, en je moet eerst precies weten wat er staat voordat je de taal kunt onderzoeken. Daarom moeten we zorgvuldig transcriberen.</a:t>
            </a:r>
            <a:endParaRPr lang="nl-NL" dirty="0"/>
          </a:p>
        </p:txBody>
      </p:sp>
      <p:sp>
        <p:nvSpPr>
          <p:cNvPr id="4" name="Tijdelijke aanduiding voor dianummer 3"/>
          <p:cNvSpPr>
            <a:spLocks noGrp="1"/>
          </p:cNvSpPr>
          <p:nvPr>
            <p:ph type="sldNum" sz="quarter" idx="5"/>
          </p:nvPr>
        </p:nvSpPr>
        <p:spPr/>
        <p:txBody>
          <a:bodyPr/>
          <a:lstStyle/>
          <a:p>
            <a:fld id="{32AF9120-026D-7741-90D0-0A8271744AE0}" type="slidenum">
              <a:rPr lang="nl-NL" smtClean="0"/>
              <a:t>6</a:t>
            </a:fld>
            <a:endParaRPr lang="nl-NL"/>
          </a:p>
        </p:txBody>
      </p:sp>
    </p:spTree>
    <p:extLst>
      <p:ext uri="{BB962C8B-B14F-4D97-AF65-F5344CB8AC3E}">
        <p14:creationId xmlns:p14="http://schemas.microsoft.com/office/powerpoint/2010/main" val="363243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https</a:t>
            </a:r>
            <a:r>
              <a:rPr lang="nl-NL" dirty="0"/>
              <a:t>://</a:t>
            </a:r>
            <a:r>
              <a:rPr lang="nl-NL" dirty="0" err="1"/>
              <a:t>nl.wikipedia.org</a:t>
            </a:r>
            <a:r>
              <a:rPr lang="nl-NL" dirty="0"/>
              <a:t>/wiki/</a:t>
            </a:r>
            <a:r>
              <a:rPr lang="nl-NL" dirty="0" err="1"/>
              <a:t>August_Allebé</a:t>
            </a:r>
            <a:endParaRPr lang="nl-NL" dirty="0"/>
          </a:p>
          <a:p>
            <a:endParaRPr lang="nl-NL" dirty="0"/>
          </a:p>
        </p:txBody>
      </p:sp>
      <p:sp>
        <p:nvSpPr>
          <p:cNvPr id="4" name="Tijdelijke aanduiding voor dianummer 3"/>
          <p:cNvSpPr>
            <a:spLocks noGrp="1"/>
          </p:cNvSpPr>
          <p:nvPr>
            <p:ph type="sldNum" sz="quarter" idx="5"/>
          </p:nvPr>
        </p:nvSpPr>
        <p:spPr/>
        <p:txBody>
          <a:bodyPr/>
          <a:lstStyle/>
          <a:p>
            <a:fld id="{32AF9120-026D-7741-90D0-0A8271744AE0}" type="slidenum">
              <a:rPr lang="nl-NL" smtClean="0"/>
              <a:t>8</a:t>
            </a:fld>
            <a:endParaRPr lang="nl-NL"/>
          </a:p>
        </p:txBody>
      </p:sp>
    </p:spTree>
    <p:extLst>
      <p:ext uri="{BB962C8B-B14F-4D97-AF65-F5344CB8AC3E}">
        <p14:creationId xmlns:p14="http://schemas.microsoft.com/office/powerpoint/2010/main" val="419906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AF9120-026D-7741-90D0-0A8271744AE0}" type="slidenum">
              <a:rPr lang="nl-NL" smtClean="0"/>
              <a:t>9</a:t>
            </a:fld>
            <a:endParaRPr lang="nl-NL"/>
          </a:p>
        </p:txBody>
      </p:sp>
    </p:spTree>
    <p:extLst>
      <p:ext uri="{BB962C8B-B14F-4D97-AF65-F5344CB8AC3E}">
        <p14:creationId xmlns:p14="http://schemas.microsoft.com/office/powerpoint/2010/main" val="997839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590FD-E935-D851-E038-B6AC2FF7895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DC7E63D-D74D-CAD8-40CA-1B78ED09E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E892C40-3B55-D27F-7816-B1F9DB2251CA}"/>
              </a:ext>
            </a:extLst>
          </p:cNvPr>
          <p:cNvSpPr>
            <a:spLocks noGrp="1"/>
          </p:cNvSpPr>
          <p:nvPr>
            <p:ph type="dt" sz="half" idx="10"/>
          </p:nvPr>
        </p:nvSpPr>
        <p:spPr/>
        <p:txBody>
          <a:bodyPr/>
          <a:lstStyle/>
          <a:p>
            <a:fld id="{8C4F4921-3274-3544-9A18-D309D663C2AF}" type="datetimeFigureOut">
              <a:rPr lang="nl-NL" smtClean="0"/>
              <a:t>29-08-2023</a:t>
            </a:fld>
            <a:endParaRPr lang="nl-NL"/>
          </a:p>
        </p:txBody>
      </p:sp>
      <p:sp>
        <p:nvSpPr>
          <p:cNvPr id="5" name="Tijdelijke aanduiding voor voettekst 4">
            <a:extLst>
              <a:ext uri="{FF2B5EF4-FFF2-40B4-BE49-F238E27FC236}">
                <a16:creationId xmlns:a16="http://schemas.microsoft.com/office/drawing/2014/main" id="{B94EF8FE-56E4-1AC4-91FC-D577C6FD7C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263ED3-E8DC-A4C7-7D12-97785FA44E5E}"/>
              </a:ext>
            </a:extLst>
          </p:cNvPr>
          <p:cNvSpPr>
            <a:spLocks noGrp="1"/>
          </p:cNvSpPr>
          <p:nvPr>
            <p:ph type="sldNum" sz="quarter" idx="12"/>
          </p:nvPr>
        </p:nvSpPr>
        <p:spPr/>
        <p:txBody>
          <a:bodyPr/>
          <a:lstStyle/>
          <a:p>
            <a:fld id="{DBDC2F3D-A80B-3146-83E9-E92094612F7F}" type="slidenum">
              <a:rPr lang="nl-NL" smtClean="0"/>
              <a:t>‹nr.›</a:t>
            </a:fld>
            <a:endParaRPr lang="nl-NL"/>
          </a:p>
        </p:txBody>
      </p:sp>
    </p:spTree>
    <p:extLst>
      <p:ext uri="{BB962C8B-B14F-4D97-AF65-F5344CB8AC3E}">
        <p14:creationId xmlns:p14="http://schemas.microsoft.com/office/powerpoint/2010/main" val="402966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1BB15-C517-0FAA-C73B-E17F66899C6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AA361E2-C74B-BFFC-FC4C-1882DA3ED4A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E71985-235B-E2F8-3BE7-0F4AE6CE3273}"/>
              </a:ext>
            </a:extLst>
          </p:cNvPr>
          <p:cNvSpPr>
            <a:spLocks noGrp="1"/>
          </p:cNvSpPr>
          <p:nvPr>
            <p:ph type="dt" sz="half" idx="10"/>
          </p:nvPr>
        </p:nvSpPr>
        <p:spPr/>
        <p:txBody>
          <a:bodyPr/>
          <a:lstStyle/>
          <a:p>
            <a:fld id="{8C4F4921-3274-3544-9A18-D309D663C2AF}" type="datetimeFigureOut">
              <a:rPr lang="nl-NL" smtClean="0"/>
              <a:t>29-08-2023</a:t>
            </a:fld>
            <a:endParaRPr lang="nl-NL"/>
          </a:p>
        </p:txBody>
      </p:sp>
      <p:sp>
        <p:nvSpPr>
          <p:cNvPr id="5" name="Tijdelijke aanduiding voor voettekst 4">
            <a:extLst>
              <a:ext uri="{FF2B5EF4-FFF2-40B4-BE49-F238E27FC236}">
                <a16:creationId xmlns:a16="http://schemas.microsoft.com/office/drawing/2014/main" id="{D505D89F-5455-A32D-B968-BCB63607F67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3832DC-0A1B-F15C-F215-F3D36C07DAC8}"/>
              </a:ext>
            </a:extLst>
          </p:cNvPr>
          <p:cNvSpPr>
            <a:spLocks noGrp="1"/>
          </p:cNvSpPr>
          <p:nvPr>
            <p:ph type="sldNum" sz="quarter" idx="12"/>
          </p:nvPr>
        </p:nvSpPr>
        <p:spPr/>
        <p:txBody>
          <a:bodyPr/>
          <a:lstStyle/>
          <a:p>
            <a:fld id="{DBDC2F3D-A80B-3146-83E9-E92094612F7F}" type="slidenum">
              <a:rPr lang="nl-NL" smtClean="0"/>
              <a:t>‹nr.›</a:t>
            </a:fld>
            <a:endParaRPr lang="nl-NL"/>
          </a:p>
        </p:txBody>
      </p:sp>
    </p:spTree>
    <p:extLst>
      <p:ext uri="{BB962C8B-B14F-4D97-AF65-F5344CB8AC3E}">
        <p14:creationId xmlns:p14="http://schemas.microsoft.com/office/powerpoint/2010/main" val="410411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35EA50E-5658-47D5-D4EA-05543F234B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C90EEAF-4F8C-6248-0EF7-D0134697E66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AB8000-42F2-EA63-167B-64D107765387}"/>
              </a:ext>
            </a:extLst>
          </p:cNvPr>
          <p:cNvSpPr>
            <a:spLocks noGrp="1"/>
          </p:cNvSpPr>
          <p:nvPr>
            <p:ph type="dt" sz="half" idx="10"/>
          </p:nvPr>
        </p:nvSpPr>
        <p:spPr/>
        <p:txBody>
          <a:bodyPr/>
          <a:lstStyle/>
          <a:p>
            <a:fld id="{8C4F4921-3274-3544-9A18-D309D663C2AF}" type="datetimeFigureOut">
              <a:rPr lang="nl-NL" smtClean="0"/>
              <a:t>29-08-2023</a:t>
            </a:fld>
            <a:endParaRPr lang="nl-NL"/>
          </a:p>
        </p:txBody>
      </p:sp>
      <p:sp>
        <p:nvSpPr>
          <p:cNvPr id="5" name="Tijdelijke aanduiding voor voettekst 4">
            <a:extLst>
              <a:ext uri="{FF2B5EF4-FFF2-40B4-BE49-F238E27FC236}">
                <a16:creationId xmlns:a16="http://schemas.microsoft.com/office/drawing/2014/main" id="{CD9F5B53-3270-96C3-EA2E-E69F7A7BD8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575EB1-7374-114B-EAA2-EE0C118A3F7E}"/>
              </a:ext>
            </a:extLst>
          </p:cNvPr>
          <p:cNvSpPr>
            <a:spLocks noGrp="1"/>
          </p:cNvSpPr>
          <p:nvPr>
            <p:ph type="sldNum" sz="quarter" idx="12"/>
          </p:nvPr>
        </p:nvSpPr>
        <p:spPr/>
        <p:txBody>
          <a:bodyPr/>
          <a:lstStyle/>
          <a:p>
            <a:fld id="{DBDC2F3D-A80B-3146-83E9-E92094612F7F}" type="slidenum">
              <a:rPr lang="nl-NL" smtClean="0"/>
              <a:t>‹nr.›</a:t>
            </a:fld>
            <a:endParaRPr lang="nl-NL"/>
          </a:p>
        </p:txBody>
      </p:sp>
    </p:spTree>
    <p:extLst>
      <p:ext uri="{BB962C8B-B14F-4D97-AF65-F5344CB8AC3E}">
        <p14:creationId xmlns:p14="http://schemas.microsoft.com/office/powerpoint/2010/main" val="99002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C05D1-92AC-ACF4-C456-5E638871C5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447B2A5-08DB-3782-2495-43BCFA26A0F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154671-B17B-092D-C073-1CBFFBB1B467}"/>
              </a:ext>
            </a:extLst>
          </p:cNvPr>
          <p:cNvSpPr>
            <a:spLocks noGrp="1"/>
          </p:cNvSpPr>
          <p:nvPr>
            <p:ph type="dt" sz="half" idx="10"/>
          </p:nvPr>
        </p:nvSpPr>
        <p:spPr/>
        <p:txBody>
          <a:bodyPr/>
          <a:lstStyle/>
          <a:p>
            <a:fld id="{8C4F4921-3274-3544-9A18-D309D663C2AF}" type="datetimeFigureOut">
              <a:rPr lang="nl-NL" smtClean="0"/>
              <a:t>29-08-2023</a:t>
            </a:fld>
            <a:endParaRPr lang="nl-NL"/>
          </a:p>
        </p:txBody>
      </p:sp>
      <p:sp>
        <p:nvSpPr>
          <p:cNvPr id="5" name="Tijdelijke aanduiding voor voettekst 4">
            <a:extLst>
              <a:ext uri="{FF2B5EF4-FFF2-40B4-BE49-F238E27FC236}">
                <a16:creationId xmlns:a16="http://schemas.microsoft.com/office/drawing/2014/main" id="{0E2525F1-C183-9F47-2080-2581896680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F1F1DC-A058-6AAF-96AC-8A077992451E}"/>
              </a:ext>
            </a:extLst>
          </p:cNvPr>
          <p:cNvSpPr>
            <a:spLocks noGrp="1"/>
          </p:cNvSpPr>
          <p:nvPr>
            <p:ph type="sldNum" sz="quarter" idx="12"/>
          </p:nvPr>
        </p:nvSpPr>
        <p:spPr/>
        <p:txBody>
          <a:bodyPr/>
          <a:lstStyle/>
          <a:p>
            <a:fld id="{DBDC2F3D-A80B-3146-83E9-E92094612F7F}" type="slidenum">
              <a:rPr lang="nl-NL" smtClean="0"/>
              <a:t>‹nr.›</a:t>
            </a:fld>
            <a:endParaRPr lang="nl-NL"/>
          </a:p>
        </p:txBody>
      </p:sp>
    </p:spTree>
    <p:extLst>
      <p:ext uri="{BB962C8B-B14F-4D97-AF65-F5344CB8AC3E}">
        <p14:creationId xmlns:p14="http://schemas.microsoft.com/office/powerpoint/2010/main" val="383316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3F6B2-3C86-4371-13F7-C6803BE7661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A33C0A2-2377-48BE-A857-FE2F94FE35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970E6F9-7B19-EEBB-6D89-1EE6AFF7D082}"/>
              </a:ext>
            </a:extLst>
          </p:cNvPr>
          <p:cNvSpPr>
            <a:spLocks noGrp="1"/>
          </p:cNvSpPr>
          <p:nvPr>
            <p:ph type="dt" sz="half" idx="10"/>
          </p:nvPr>
        </p:nvSpPr>
        <p:spPr/>
        <p:txBody>
          <a:bodyPr/>
          <a:lstStyle/>
          <a:p>
            <a:fld id="{8C4F4921-3274-3544-9A18-D309D663C2AF}" type="datetimeFigureOut">
              <a:rPr lang="nl-NL" smtClean="0"/>
              <a:t>29-08-2023</a:t>
            </a:fld>
            <a:endParaRPr lang="nl-NL"/>
          </a:p>
        </p:txBody>
      </p:sp>
      <p:sp>
        <p:nvSpPr>
          <p:cNvPr id="5" name="Tijdelijke aanduiding voor voettekst 4">
            <a:extLst>
              <a:ext uri="{FF2B5EF4-FFF2-40B4-BE49-F238E27FC236}">
                <a16:creationId xmlns:a16="http://schemas.microsoft.com/office/drawing/2014/main" id="{F58A425A-AF51-F6C6-7DE7-A39BDDED55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EDD308-B5B8-6DE1-7422-50946548AD4B}"/>
              </a:ext>
            </a:extLst>
          </p:cNvPr>
          <p:cNvSpPr>
            <a:spLocks noGrp="1"/>
          </p:cNvSpPr>
          <p:nvPr>
            <p:ph type="sldNum" sz="quarter" idx="12"/>
          </p:nvPr>
        </p:nvSpPr>
        <p:spPr/>
        <p:txBody>
          <a:bodyPr/>
          <a:lstStyle/>
          <a:p>
            <a:fld id="{DBDC2F3D-A80B-3146-83E9-E92094612F7F}" type="slidenum">
              <a:rPr lang="nl-NL" smtClean="0"/>
              <a:t>‹nr.›</a:t>
            </a:fld>
            <a:endParaRPr lang="nl-NL"/>
          </a:p>
        </p:txBody>
      </p:sp>
    </p:spTree>
    <p:extLst>
      <p:ext uri="{BB962C8B-B14F-4D97-AF65-F5344CB8AC3E}">
        <p14:creationId xmlns:p14="http://schemas.microsoft.com/office/powerpoint/2010/main" val="13074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76BB7-2CE2-69B6-DB2B-1049B28D89C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AB252C8-4F1F-93AD-46E6-B321A31BF04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7D1D661-C7C2-05DB-68D9-C92EA69679A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A0FCAEB-19B5-E1A8-1BF5-2796034B887D}"/>
              </a:ext>
            </a:extLst>
          </p:cNvPr>
          <p:cNvSpPr>
            <a:spLocks noGrp="1"/>
          </p:cNvSpPr>
          <p:nvPr>
            <p:ph type="dt" sz="half" idx="10"/>
          </p:nvPr>
        </p:nvSpPr>
        <p:spPr/>
        <p:txBody>
          <a:bodyPr/>
          <a:lstStyle/>
          <a:p>
            <a:fld id="{8C4F4921-3274-3544-9A18-D309D663C2AF}" type="datetimeFigureOut">
              <a:rPr lang="nl-NL" smtClean="0"/>
              <a:t>29-08-2023</a:t>
            </a:fld>
            <a:endParaRPr lang="nl-NL"/>
          </a:p>
        </p:txBody>
      </p:sp>
      <p:sp>
        <p:nvSpPr>
          <p:cNvPr id="6" name="Tijdelijke aanduiding voor voettekst 5">
            <a:extLst>
              <a:ext uri="{FF2B5EF4-FFF2-40B4-BE49-F238E27FC236}">
                <a16:creationId xmlns:a16="http://schemas.microsoft.com/office/drawing/2014/main" id="{48D75C4A-EE51-00D5-4497-3FBA2A04DE0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A66D6DF-1350-AEA9-696F-E3F9139CDB11}"/>
              </a:ext>
            </a:extLst>
          </p:cNvPr>
          <p:cNvSpPr>
            <a:spLocks noGrp="1"/>
          </p:cNvSpPr>
          <p:nvPr>
            <p:ph type="sldNum" sz="quarter" idx="12"/>
          </p:nvPr>
        </p:nvSpPr>
        <p:spPr/>
        <p:txBody>
          <a:bodyPr/>
          <a:lstStyle/>
          <a:p>
            <a:fld id="{DBDC2F3D-A80B-3146-83E9-E92094612F7F}" type="slidenum">
              <a:rPr lang="nl-NL" smtClean="0"/>
              <a:t>‹nr.›</a:t>
            </a:fld>
            <a:endParaRPr lang="nl-NL"/>
          </a:p>
        </p:txBody>
      </p:sp>
    </p:spTree>
    <p:extLst>
      <p:ext uri="{BB962C8B-B14F-4D97-AF65-F5344CB8AC3E}">
        <p14:creationId xmlns:p14="http://schemas.microsoft.com/office/powerpoint/2010/main" val="94706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D6383-ACDE-335E-55DD-3AC2C9775D3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782ADDD-A9C9-A89D-8AC6-138EE4569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8CA881C-9AA9-6D02-BADA-B09FE70524E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FEB8EE8-3337-5573-60ED-E9303017D2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0A5F82C-5F23-A651-E0FF-E5388D0AC10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944CFA7-CBEE-3A42-FDAF-480BA1572DEC}"/>
              </a:ext>
            </a:extLst>
          </p:cNvPr>
          <p:cNvSpPr>
            <a:spLocks noGrp="1"/>
          </p:cNvSpPr>
          <p:nvPr>
            <p:ph type="dt" sz="half" idx="10"/>
          </p:nvPr>
        </p:nvSpPr>
        <p:spPr/>
        <p:txBody>
          <a:bodyPr/>
          <a:lstStyle/>
          <a:p>
            <a:fld id="{8C4F4921-3274-3544-9A18-D309D663C2AF}" type="datetimeFigureOut">
              <a:rPr lang="nl-NL" smtClean="0"/>
              <a:t>29-08-2023</a:t>
            </a:fld>
            <a:endParaRPr lang="nl-NL"/>
          </a:p>
        </p:txBody>
      </p:sp>
      <p:sp>
        <p:nvSpPr>
          <p:cNvPr id="8" name="Tijdelijke aanduiding voor voettekst 7">
            <a:extLst>
              <a:ext uri="{FF2B5EF4-FFF2-40B4-BE49-F238E27FC236}">
                <a16:creationId xmlns:a16="http://schemas.microsoft.com/office/drawing/2014/main" id="{52836DBE-9617-C796-E29A-8ABD9B8A384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03AFDE7-9441-94C3-D6E4-00F86D316AA0}"/>
              </a:ext>
            </a:extLst>
          </p:cNvPr>
          <p:cNvSpPr>
            <a:spLocks noGrp="1"/>
          </p:cNvSpPr>
          <p:nvPr>
            <p:ph type="sldNum" sz="quarter" idx="12"/>
          </p:nvPr>
        </p:nvSpPr>
        <p:spPr/>
        <p:txBody>
          <a:bodyPr/>
          <a:lstStyle/>
          <a:p>
            <a:fld id="{DBDC2F3D-A80B-3146-83E9-E92094612F7F}" type="slidenum">
              <a:rPr lang="nl-NL" smtClean="0"/>
              <a:t>‹nr.›</a:t>
            </a:fld>
            <a:endParaRPr lang="nl-NL"/>
          </a:p>
        </p:txBody>
      </p:sp>
    </p:spTree>
    <p:extLst>
      <p:ext uri="{BB962C8B-B14F-4D97-AF65-F5344CB8AC3E}">
        <p14:creationId xmlns:p14="http://schemas.microsoft.com/office/powerpoint/2010/main" val="165846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00348-A3E3-4CC7-95F1-435D87DECC5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35D4FB1-32D5-6113-1CAE-899965965DA0}"/>
              </a:ext>
            </a:extLst>
          </p:cNvPr>
          <p:cNvSpPr>
            <a:spLocks noGrp="1"/>
          </p:cNvSpPr>
          <p:nvPr>
            <p:ph type="dt" sz="half" idx="10"/>
          </p:nvPr>
        </p:nvSpPr>
        <p:spPr/>
        <p:txBody>
          <a:bodyPr/>
          <a:lstStyle/>
          <a:p>
            <a:fld id="{8C4F4921-3274-3544-9A18-D309D663C2AF}" type="datetimeFigureOut">
              <a:rPr lang="nl-NL" smtClean="0"/>
              <a:t>29-08-2023</a:t>
            </a:fld>
            <a:endParaRPr lang="nl-NL"/>
          </a:p>
        </p:txBody>
      </p:sp>
      <p:sp>
        <p:nvSpPr>
          <p:cNvPr id="4" name="Tijdelijke aanduiding voor voettekst 3">
            <a:extLst>
              <a:ext uri="{FF2B5EF4-FFF2-40B4-BE49-F238E27FC236}">
                <a16:creationId xmlns:a16="http://schemas.microsoft.com/office/drawing/2014/main" id="{EB0E202E-F1CB-9DCD-FE05-0D17D4D75D4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EED9C0A-8AFB-D484-4F33-9EF5C55A85BE}"/>
              </a:ext>
            </a:extLst>
          </p:cNvPr>
          <p:cNvSpPr>
            <a:spLocks noGrp="1"/>
          </p:cNvSpPr>
          <p:nvPr>
            <p:ph type="sldNum" sz="quarter" idx="12"/>
          </p:nvPr>
        </p:nvSpPr>
        <p:spPr/>
        <p:txBody>
          <a:bodyPr/>
          <a:lstStyle/>
          <a:p>
            <a:fld id="{DBDC2F3D-A80B-3146-83E9-E92094612F7F}" type="slidenum">
              <a:rPr lang="nl-NL" smtClean="0"/>
              <a:t>‹nr.›</a:t>
            </a:fld>
            <a:endParaRPr lang="nl-NL"/>
          </a:p>
        </p:txBody>
      </p:sp>
    </p:spTree>
    <p:extLst>
      <p:ext uri="{BB962C8B-B14F-4D97-AF65-F5344CB8AC3E}">
        <p14:creationId xmlns:p14="http://schemas.microsoft.com/office/powerpoint/2010/main" val="258407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C0B1217-77C9-26AC-92FB-9A6D3B4976A9}"/>
              </a:ext>
            </a:extLst>
          </p:cNvPr>
          <p:cNvSpPr>
            <a:spLocks noGrp="1"/>
          </p:cNvSpPr>
          <p:nvPr>
            <p:ph type="dt" sz="half" idx="10"/>
          </p:nvPr>
        </p:nvSpPr>
        <p:spPr/>
        <p:txBody>
          <a:bodyPr/>
          <a:lstStyle/>
          <a:p>
            <a:fld id="{8C4F4921-3274-3544-9A18-D309D663C2AF}" type="datetimeFigureOut">
              <a:rPr lang="nl-NL" smtClean="0"/>
              <a:t>29-08-2023</a:t>
            </a:fld>
            <a:endParaRPr lang="nl-NL"/>
          </a:p>
        </p:txBody>
      </p:sp>
      <p:sp>
        <p:nvSpPr>
          <p:cNvPr id="3" name="Tijdelijke aanduiding voor voettekst 2">
            <a:extLst>
              <a:ext uri="{FF2B5EF4-FFF2-40B4-BE49-F238E27FC236}">
                <a16:creationId xmlns:a16="http://schemas.microsoft.com/office/drawing/2014/main" id="{1524B717-55AC-943A-C34B-6519B619296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E7CD546-859A-9672-221C-1FBE21D8A12F}"/>
              </a:ext>
            </a:extLst>
          </p:cNvPr>
          <p:cNvSpPr>
            <a:spLocks noGrp="1"/>
          </p:cNvSpPr>
          <p:nvPr>
            <p:ph type="sldNum" sz="quarter" idx="12"/>
          </p:nvPr>
        </p:nvSpPr>
        <p:spPr/>
        <p:txBody>
          <a:bodyPr/>
          <a:lstStyle/>
          <a:p>
            <a:fld id="{DBDC2F3D-A80B-3146-83E9-E92094612F7F}" type="slidenum">
              <a:rPr lang="nl-NL" smtClean="0"/>
              <a:t>‹nr.›</a:t>
            </a:fld>
            <a:endParaRPr lang="nl-NL"/>
          </a:p>
        </p:txBody>
      </p:sp>
    </p:spTree>
    <p:extLst>
      <p:ext uri="{BB962C8B-B14F-4D97-AF65-F5344CB8AC3E}">
        <p14:creationId xmlns:p14="http://schemas.microsoft.com/office/powerpoint/2010/main" val="371763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D7246-25E8-2A02-F6AB-2A50D98270C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9B4D8B5-DAEC-FC91-55E2-D8E4330BB7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E99108E-F7EC-E3AA-4F15-F88E8F645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D4D7D63-7F68-667D-9D84-B58CFD9E3FAA}"/>
              </a:ext>
            </a:extLst>
          </p:cNvPr>
          <p:cNvSpPr>
            <a:spLocks noGrp="1"/>
          </p:cNvSpPr>
          <p:nvPr>
            <p:ph type="dt" sz="half" idx="10"/>
          </p:nvPr>
        </p:nvSpPr>
        <p:spPr/>
        <p:txBody>
          <a:bodyPr/>
          <a:lstStyle/>
          <a:p>
            <a:fld id="{8C4F4921-3274-3544-9A18-D309D663C2AF}" type="datetimeFigureOut">
              <a:rPr lang="nl-NL" smtClean="0"/>
              <a:t>29-08-2023</a:t>
            </a:fld>
            <a:endParaRPr lang="nl-NL"/>
          </a:p>
        </p:txBody>
      </p:sp>
      <p:sp>
        <p:nvSpPr>
          <p:cNvPr id="6" name="Tijdelijke aanduiding voor voettekst 5">
            <a:extLst>
              <a:ext uri="{FF2B5EF4-FFF2-40B4-BE49-F238E27FC236}">
                <a16:creationId xmlns:a16="http://schemas.microsoft.com/office/drawing/2014/main" id="{5C5CDAC0-ECA8-5828-4C94-8F5E4C368E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BE25188-BC83-D1F5-F0F5-74D3BE916850}"/>
              </a:ext>
            </a:extLst>
          </p:cNvPr>
          <p:cNvSpPr>
            <a:spLocks noGrp="1"/>
          </p:cNvSpPr>
          <p:nvPr>
            <p:ph type="sldNum" sz="quarter" idx="12"/>
          </p:nvPr>
        </p:nvSpPr>
        <p:spPr/>
        <p:txBody>
          <a:bodyPr/>
          <a:lstStyle/>
          <a:p>
            <a:fld id="{DBDC2F3D-A80B-3146-83E9-E92094612F7F}" type="slidenum">
              <a:rPr lang="nl-NL" smtClean="0"/>
              <a:t>‹nr.›</a:t>
            </a:fld>
            <a:endParaRPr lang="nl-NL"/>
          </a:p>
        </p:txBody>
      </p:sp>
    </p:spTree>
    <p:extLst>
      <p:ext uri="{BB962C8B-B14F-4D97-AF65-F5344CB8AC3E}">
        <p14:creationId xmlns:p14="http://schemas.microsoft.com/office/powerpoint/2010/main" val="395873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332C4-443E-AEDB-11F6-343F00BCB8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FBFB74F-3DAF-DD04-9752-1B2FCC901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BFAEC28-BE98-9DC0-5BA5-230AB00F8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14AB195-B842-0A06-4421-936777A43C82}"/>
              </a:ext>
            </a:extLst>
          </p:cNvPr>
          <p:cNvSpPr>
            <a:spLocks noGrp="1"/>
          </p:cNvSpPr>
          <p:nvPr>
            <p:ph type="dt" sz="half" idx="10"/>
          </p:nvPr>
        </p:nvSpPr>
        <p:spPr/>
        <p:txBody>
          <a:bodyPr/>
          <a:lstStyle/>
          <a:p>
            <a:fld id="{8C4F4921-3274-3544-9A18-D309D663C2AF}" type="datetimeFigureOut">
              <a:rPr lang="nl-NL" smtClean="0"/>
              <a:t>29-08-2023</a:t>
            </a:fld>
            <a:endParaRPr lang="nl-NL"/>
          </a:p>
        </p:txBody>
      </p:sp>
      <p:sp>
        <p:nvSpPr>
          <p:cNvPr id="6" name="Tijdelijke aanduiding voor voettekst 5">
            <a:extLst>
              <a:ext uri="{FF2B5EF4-FFF2-40B4-BE49-F238E27FC236}">
                <a16:creationId xmlns:a16="http://schemas.microsoft.com/office/drawing/2014/main" id="{6EB6E5FE-9297-D9E7-74FD-E02CC51AC78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958C6F7-CF50-E370-04E4-D50765047BD7}"/>
              </a:ext>
            </a:extLst>
          </p:cNvPr>
          <p:cNvSpPr>
            <a:spLocks noGrp="1"/>
          </p:cNvSpPr>
          <p:nvPr>
            <p:ph type="sldNum" sz="quarter" idx="12"/>
          </p:nvPr>
        </p:nvSpPr>
        <p:spPr/>
        <p:txBody>
          <a:bodyPr/>
          <a:lstStyle/>
          <a:p>
            <a:fld id="{DBDC2F3D-A80B-3146-83E9-E92094612F7F}" type="slidenum">
              <a:rPr lang="nl-NL" smtClean="0"/>
              <a:t>‹nr.›</a:t>
            </a:fld>
            <a:endParaRPr lang="nl-NL"/>
          </a:p>
        </p:txBody>
      </p:sp>
    </p:spTree>
    <p:extLst>
      <p:ext uri="{BB962C8B-B14F-4D97-AF65-F5344CB8AC3E}">
        <p14:creationId xmlns:p14="http://schemas.microsoft.com/office/powerpoint/2010/main" val="382364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888AA70-EA98-4BA0-DC0F-BDCFE3D02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5CF190C-0C7F-C858-B023-94354E08C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FADF32-2BA9-FAEA-3AFF-FA27D167B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F4921-3274-3544-9A18-D309D663C2AF}" type="datetimeFigureOut">
              <a:rPr lang="nl-NL" smtClean="0"/>
              <a:t>29-08-2023</a:t>
            </a:fld>
            <a:endParaRPr lang="nl-NL"/>
          </a:p>
        </p:txBody>
      </p:sp>
      <p:sp>
        <p:nvSpPr>
          <p:cNvPr id="5" name="Tijdelijke aanduiding voor voettekst 4">
            <a:extLst>
              <a:ext uri="{FF2B5EF4-FFF2-40B4-BE49-F238E27FC236}">
                <a16:creationId xmlns:a16="http://schemas.microsoft.com/office/drawing/2014/main" id="{E38959BC-45DE-8CF7-4BF0-F08A73C6D2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E2AC290-F60B-E718-7B5B-54E768D10D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C2F3D-A80B-3146-83E9-E92094612F7F}" type="slidenum">
              <a:rPr lang="nl-NL" smtClean="0"/>
              <a:t>‹nr.›</a:t>
            </a:fld>
            <a:endParaRPr lang="nl-NL"/>
          </a:p>
        </p:txBody>
      </p:sp>
    </p:spTree>
    <p:extLst>
      <p:ext uri="{BB962C8B-B14F-4D97-AF65-F5344CB8AC3E}">
        <p14:creationId xmlns:p14="http://schemas.microsoft.com/office/powerpoint/2010/main" val="139315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F7AC0-9E16-BD60-2737-98B366F14DD0}"/>
              </a:ext>
            </a:extLst>
          </p:cNvPr>
          <p:cNvSpPr>
            <a:spLocks noGrp="1"/>
          </p:cNvSpPr>
          <p:nvPr>
            <p:ph type="ctrTitle"/>
          </p:nvPr>
        </p:nvSpPr>
        <p:spPr>
          <a:xfrm>
            <a:off x="1524000" y="1122362"/>
            <a:ext cx="9519920" cy="3591878"/>
          </a:xfrm>
        </p:spPr>
        <p:txBody>
          <a:bodyPr>
            <a:normAutofit/>
          </a:bodyPr>
          <a:lstStyle/>
          <a:p>
            <a:br>
              <a:rPr lang="nl-NL" sz="4000" dirty="0">
                <a:effectLst/>
                <a:latin typeface="Times New Roman" panose="02020603050405020304" pitchFamily="18" charset="0"/>
                <a:ea typeface="Calibri" panose="020F0502020204030204" pitchFamily="34" charset="0"/>
              </a:rPr>
            </a:br>
            <a:r>
              <a:rPr lang="nl-NL" sz="4400" dirty="0">
                <a:effectLst/>
                <a:latin typeface="Times New Roman" panose="02020603050405020304" pitchFamily="18" charset="0"/>
                <a:ea typeface="Calibri" panose="020F0502020204030204" pitchFamily="34" charset="0"/>
              </a:rPr>
              <a:t>Merci voor je brief</a:t>
            </a:r>
            <a:br>
              <a:rPr lang="nl-NL" sz="4400" dirty="0">
                <a:effectLst/>
                <a:latin typeface="Times New Roman" panose="02020603050405020304" pitchFamily="18" charset="0"/>
                <a:ea typeface="Calibri" panose="020F0502020204030204" pitchFamily="34" charset="0"/>
              </a:rPr>
            </a:br>
            <a:br>
              <a:rPr lang="nl-NL" sz="3200" dirty="0">
                <a:effectLst/>
                <a:latin typeface="Times New Roman" panose="02020603050405020304" pitchFamily="18" charset="0"/>
                <a:ea typeface="Calibri" panose="020F0502020204030204" pitchFamily="34" charset="0"/>
              </a:rPr>
            </a:br>
            <a:r>
              <a:rPr lang="nl-NL" sz="3200" dirty="0">
                <a:effectLst/>
                <a:latin typeface="Times New Roman" panose="02020603050405020304" pitchFamily="18" charset="0"/>
                <a:ea typeface="Calibri" panose="020F0502020204030204" pitchFamily="34" charset="0"/>
              </a:rPr>
              <a:t>Taalcontact in ouder Nederlands</a:t>
            </a:r>
            <a:br>
              <a:rPr lang="nl-NL" sz="1800" dirty="0">
                <a:effectLst/>
                <a:latin typeface="Times New Roman" panose="02020603050405020304" pitchFamily="18" charset="0"/>
                <a:ea typeface="Calibri" panose="020F0502020204030204" pitchFamily="34" charset="0"/>
              </a:rPr>
            </a:br>
            <a:br>
              <a:rPr lang="nl-NL" sz="1800" dirty="0">
                <a:effectLst/>
                <a:latin typeface="Times New Roman" panose="02020603050405020304" pitchFamily="18" charset="0"/>
                <a:ea typeface="Calibri" panose="020F0502020204030204" pitchFamily="34" charset="0"/>
              </a:rPr>
            </a:br>
            <a:endParaRPr lang="nl-NL" dirty="0"/>
          </a:p>
        </p:txBody>
      </p:sp>
    </p:spTree>
    <p:extLst>
      <p:ext uri="{BB962C8B-B14F-4D97-AF65-F5344CB8AC3E}">
        <p14:creationId xmlns:p14="http://schemas.microsoft.com/office/powerpoint/2010/main" val="1850619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F8B07-A408-612D-2E1E-0D8B8A4E9931}"/>
              </a:ext>
            </a:extLst>
          </p:cNvPr>
          <p:cNvSpPr>
            <a:spLocks noGrp="1"/>
          </p:cNvSpPr>
          <p:nvPr>
            <p:ph type="title"/>
          </p:nvPr>
        </p:nvSpPr>
        <p:spPr/>
        <p:txBody>
          <a:bodyPr/>
          <a:lstStyle/>
          <a:p>
            <a:r>
              <a:rPr lang="nl-NL" dirty="0"/>
              <a:t>Ontlening en </a:t>
            </a:r>
            <a:r>
              <a:rPr lang="nl-NL" dirty="0" err="1"/>
              <a:t>codeswitching</a:t>
            </a:r>
            <a:endParaRPr lang="nl-NL" dirty="0"/>
          </a:p>
        </p:txBody>
      </p:sp>
      <p:sp>
        <p:nvSpPr>
          <p:cNvPr id="3" name="Tijdelijke aanduiding voor inhoud 2">
            <a:extLst>
              <a:ext uri="{FF2B5EF4-FFF2-40B4-BE49-F238E27FC236}">
                <a16:creationId xmlns:a16="http://schemas.microsoft.com/office/drawing/2014/main" id="{E0FAE2D4-A8DC-766A-F726-B81FC319C7A6}"/>
              </a:ext>
            </a:extLst>
          </p:cNvPr>
          <p:cNvSpPr>
            <a:spLocks noGrp="1"/>
          </p:cNvSpPr>
          <p:nvPr>
            <p:ph idx="1"/>
          </p:nvPr>
        </p:nvSpPr>
        <p:spPr/>
        <p:txBody>
          <a:bodyPr/>
          <a:lstStyle/>
          <a:p>
            <a:endParaRPr lang="nl-NL" dirty="0"/>
          </a:p>
          <a:p>
            <a:pPr marL="0" indent="0">
              <a:buNone/>
            </a:pPr>
            <a:r>
              <a:rPr lang="nl-NL" b="1" dirty="0" err="1"/>
              <a:t>Codeswitching</a:t>
            </a:r>
            <a:endParaRPr lang="nl-NL" b="1" dirty="0"/>
          </a:p>
          <a:p>
            <a:r>
              <a:rPr lang="nl-NL" dirty="0"/>
              <a:t>Eerder iets langere uitingen dan losse woorden</a:t>
            </a:r>
          </a:p>
          <a:p>
            <a:r>
              <a:rPr lang="nl-NL" dirty="0"/>
              <a:t>Vaak eenmalig</a:t>
            </a:r>
          </a:p>
          <a:p>
            <a:r>
              <a:rPr lang="nl-NL" dirty="0"/>
              <a:t>In uitspraak en grammatica wordt eerder de oorspronkelijke taal gevolgd, bijv. in ‘ik heb vandaag voor de honderdste keer de </a:t>
            </a:r>
            <a:r>
              <a:rPr lang="nl-NL" i="1" dirty="0"/>
              <a:t>Lord of </a:t>
            </a:r>
            <a:r>
              <a:rPr lang="nl-NL" i="1" dirty="0" err="1"/>
              <a:t>the</a:t>
            </a:r>
            <a:r>
              <a:rPr lang="nl-NL" i="1" dirty="0"/>
              <a:t> Rings</a:t>
            </a:r>
            <a:r>
              <a:rPr lang="nl-NL" dirty="0"/>
              <a:t> gekeken’, krijgt </a:t>
            </a:r>
            <a:r>
              <a:rPr lang="nl-NL" i="1" dirty="0"/>
              <a:t>Lord of </a:t>
            </a:r>
            <a:r>
              <a:rPr lang="nl-NL" i="1" dirty="0" err="1"/>
              <a:t>the</a:t>
            </a:r>
            <a:r>
              <a:rPr lang="nl-NL" i="1" dirty="0"/>
              <a:t> Rings </a:t>
            </a:r>
            <a:r>
              <a:rPr lang="nl-NL" dirty="0"/>
              <a:t>eerder een Engelse dan een Nederlandse uitspraak.</a:t>
            </a:r>
          </a:p>
          <a:p>
            <a:endParaRPr lang="nl-NL" dirty="0"/>
          </a:p>
        </p:txBody>
      </p:sp>
    </p:spTree>
    <p:extLst>
      <p:ext uri="{BB962C8B-B14F-4D97-AF65-F5344CB8AC3E}">
        <p14:creationId xmlns:p14="http://schemas.microsoft.com/office/powerpoint/2010/main" val="294603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3DC5B-8479-888E-B96E-9981819340CD}"/>
              </a:ext>
            </a:extLst>
          </p:cNvPr>
          <p:cNvSpPr>
            <a:spLocks noGrp="1"/>
          </p:cNvSpPr>
          <p:nvPr>
            <p:ph type="title"/>
          </p:nvPr>
        </p:nvSpPr>
        <p:spPr/>
        <p:txBody>
          <a:bodyPr/>
          <a:lstStyle/>
          <a:p>
            <a:r>
              <a:rPr lang="nl-NL" dirty="0"/>
              <a:t>Taalverandering</a:t>
            </a:r>
          </a:p>
        </p:txBody>
      </p:sp>
      <p:sp>
        <p:nvSpPr>
          <p:cNvPr id="3" name="Tijdelijke aanduiding voor inhoud 2">
            <a:extLst>
              <a:ext uri="{FF2B5EF4-FFF2-40B4-BE49-F238E27FC236}">
                <a16:creationId xmlns:a16="http://schemas.microsoft.com/office/drawing/2014/main" id="{CBEDE20B-17F7-9B82-A1EE-A9B4C14DA33F}"/>
              </a:ext>
            </a:extLst>
          </p:cNvPr>
          <p:cNvSpPr>
            <a:spLocks noGrp="1"/>
          </p:cNvSpPr>
          <p:nvPr>
            <p:ph idx="1"/>
          </p:nvPr>
        </p:nvSpPr>
        <p:spPr/>
        <p:txBody>
          <a:bodyPr/>
          <a:lstStyle/>
          <a:p>
            <a:endParaRPr lang="nl-NL" dirty="0"/>
          </a:p>
          <a:p>
            <a:pPr marL="0" indent="0">
              <a:buNone/>
            </a:pPr>
            <a:r>
              <a:rPr lang="nl-NL" i="1" dirty="0"/>
              <a:t>van dichten </a:t>
            </a:r>
            <a:r>
              <a:rPr lang="nl-NL" i="1" dirty="0" err="1"/>
              <a:t>comt</a:t>
            </a:r>
            <a:r>
              <a:rPr lang="nl-NL" i="1" dirty="0"/>
              <a:t> mi </a:t>
            </a:r>
            <a:r>
              <a:rPr lang="nl-NL" i="1" dirty="0" err="1"/>
              <a:t>cleine</a:t>
            </a:r>
            <a:r>
              <a:rPr lang="nl-NL" i="1" dirty="0"/>
              <a:t> bate</a:t>
            </a:r>
          </a:p>
          <a:p>
            <a:pPr marL="0" indent="0">
              <a:buNone/>
            </a:pPr>
            <a:r>
              <a:rPr lang="nl-NL" i="1" dirty="0"/>
              <a:t>die lieden raden mi dat </a:t>
            </a:r>
            <a:r>
              <a:rPr lang="nl-NL" i="1" dirty="0" err="1"/>
              <a:t>ict</a:t>
            </a:r>
            <a:r>
              <a:rPr lang="nl-NL" i="1" dirty="0"/>
              <a:t> late</a:t>
            </a:r>
          </a:p>
          <a:p>
            <a:pPr marL="0" indent="0">
              <a:buNone/>
            </a:pPr>
            <a:r>
              <a:rPr lang="nl-NL" dirty="0"/>
              <a:t>(Beatrijs, c. 1300)</a:t>
            </a:r>
          </a:p>
        </p:txBody>
      </p:sp>
    </p:spTree>
    <p:extLst>
      <p:ext uri="{BB962C8B-B14F-4D97-AF65-F5344CB8AC3E}">
        <p14:creationId xmlns:p14="http://schemas.microsoft.com/office/powerpoint/2010/main" val="303771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3DC5B-8479-888E-B96E-9981819340CD}"/>
              </a:ext>
            </a:extLst>
          </p:cNvPr>
          <p:cNvSpPr>
            <a:spLocks noGrp="1"/>
          </p:cNvSpPr>
          <p:nvPr>
            <p:ph type="title"/>
          </p:nvPr>
        </p:nvSpPr>
        <p:spPr/>
        <p:txBody>
          <a:bodyPr/>
          <a:lstStyle/>
          <a:p>
            <a:r>
              <a:rPr lang="nl-NL" dirty="0"/>
              <a:t>Taalverandering</a:t>
            </a:r>
          </a:p>
        </p:txBody>
      </p:sp>
      <p:sp>
        <p:nvSpPr>
          <p:cNvPr id="3" name="Tijdelijke aanduiding voor inhoud 2">
            <a:extLst>
              <a:ext uri="{FF2B5EF4-FFF2-40B4-BE49-F238E27FC236}">
                <a16:creationId xmlns:a16="http://schemas.microsoft.com/office/drawing/2014/main" id="{CBEDE20B-17F7-9B82-A1EE-A9B4C14DA33F}"/>
              </a:ext>
            </a:extLst>
          </p:cNvPr>
          <p:cNvSpPr>
            <a:spLocks noGrp="1"/>
          </p:cNvSpPr>
          <p:nvPr>
            <p:ph idx="1"/>
          </p:nvPr>
        </p:nvSpPr>
        <p:spPr/>
        <p:txBody>
          <a:bodyPr/>
          <a:lstStyle/>
          <a:p>
            <a:endParaRPr lang="nl-NL" dirty="0"/>
          </a:p>
          <a:p>
            <a:pPr marL="0" indent="0">
              <a:buNone/>
            </a:pPr>
            <a:r>
              <a:rPr lang="nl-NL" i="1" dirty="0"/>
              <a:t>van dichten </a:t>
            </a:r>
            <a:r>
              <a:rPr lang="nl-NL" i="1" dirty="0" err="1"/>
              <a:t>comt</a:t>
            </a:r>
            <a:r>
              <a:rPr lang="nl-NL" i="1" dirty="0"/>
              <a:t> mi </a:t>
            </a:r>
            <a:r>
              <a:rPr lang="nl-NL" i="1" dirty="0" err="1"/>
              <a:t>cleine</a:t>
            </a:r>
            <a:r>
              <a:rPr lang="nl-NL" i="1" dirty="0"/>
              <a:t> bate</a:t>
            </a:r>
          </a:p>
          <a:p>
            <a:pPr marL="0" indent="0">
              <a:buNone/>
            </a:pPr>
            <a:r>
              <a:rPr lang="nl-NL" i="1" dirty="0"/>
              <a:t>die lieden raden mi dat </a:t>
            </a:r>
            <a:r>
              <a:rPr lang="nl-NL" i="1" dirty="0" err="1"/>
              <a:t>ict</a:t>
            </a:r>
            <a:r>
              <a:rPr lang="nl-NL" i="1" dirty="0"/>
              <a:t> late</a:t>
            </a:r>
          </a:p>
          <a:p>
            <a:pPr marL="0" indent="0">
              <a:buNone/>
            </a:pPr>
            <a:r>
              <a:rPr lang="nl-NL" dirty="0"/>
              <a:t>(Beatrijs, c. 1300)</a:t>
            </a:r>
          </a:p>
          <a:p>
            <a:pPr marL="0" indent="0">
              <a:buNone/>
            </a:pPr>
            <a:endParaRPr lang="nl-NL" dirty="0"/>
          </a:p>
          <a:p>
            <a:pPr marL="0" indent="0">
              <a:buNone/>
            </a:pPr>
            <a:r>
              <a:rPr lang="nl-NL" dirty="0"/>
              <a:t>Bij het dichten heb ik weinig baat.</a:t>
            </a:r>
          </a:p>
          <a:p>
            <a:pPr marL="0" indent="0">
              <a:buNone/>
            </a:pPr>
            <a:r>
              <a:rPr lang="nl-NL" dirty="0"/>
              <a:t>De mensen raden mij aan dat ik het nalaat.</a:t>
            </a:r>
          </a:p>
        </p:txBody>
      </p:sp>
    </p:spTree>
    <p:extLst>
      <p:ext uri="{BB962C8B-B14F-4D97-AF65-F5344CB8AC3E}">
        <p14:creationId xmlns:p14="http://schemas.microsoft.com/office/powerpoint/2010/main" val="410018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DF7F9-F363-4BFB-F893-0D93C03F1482}"/>
              </a:ext>
            </a:extLst>
          </p:cNvPr>
          <p:cNvSpPr>
            <a:spLocks noGrp="1"/>
          </p:cNvSpPr>
          <p:nvPr>
            <p:ph type="title"/>
          </p:nvPr>
        </p:nvSpPr>
        <p:spPr/>
        <p:txBody>
          <a:bodyPr/>
          <a:lstStyle/>
          <a:p>
            <a:r>
              <a:rPr lang="nl-NL" dirty="0"/>
              <a:t>Taalverandering</a:t>
            </a:r>
          </a:p>
        </p:txBody>
      </p:sp>
      <p:sp>
        <p:nvSpPr>
          <p:cNvPr id="3" name="Tijdelijke aanduiding voor inhoud 2">
            <a:extLst>
              <a:ext uri="{FF2B5EF4-FFF2-40B4-BE49-F238E27FC236}">
                <a16:creationId xmlns:a16="http://schemas.microsoft.com/office/drawing/2014/main" id="{FAC20B01-A084-FA37-5E0D-EB50FFF4BB1A}"/>
              </a:ext>
            </a:extLst>
          </p:cNvPr>
          <p:cNvSpPr>
            <a:spLocks noGrp="1"/>
          </p:cNvSpPr>
          <p:nvPr>
            <p:ph idx="1"/>
          </p:nvPr>
        </p:nvSpPr>
        <p:spPr/>
        <p:txBody>
          <a:bodyPr>
            <a:normAutofit fontScale="92500" lnSpcReduction="20000"/>
          </a:bodyPr>
          <a:lstStyle/>
          <a:p>
            <a:endParaRPr lang="nl-NL" dirty="0"/>
          </a:p>
          <a:p>
            <a:pPr marL="0" indent="0">
              <a:buNone/>
            </a:pPr>
            <a:r>
              <a:rPr lang="nl-NL" b="1" dirty="0"/>
              <a:t>Klanken</a:t>
            </a:r>
          </a:p>
          <a:p>
            <a:r>
              <a:rPr lang="nl-NL" i="1" dirty="0"/>
              <a:t>bate</a:t>
            </a:r>
            <a:r>
              <a:rPr lang="nl-NL" dirty="0"/>
              <a:t> is </a:t>
            </a:r>
            <a:r>
              <a:rPr lang="nl-NL" i="1" dirty="0"/>
              <a:t>baat</a:t>
            </a:r>
            <a:r>
              <a:rPr lang="nl-NL" dirty="0"/>
              <a:t> geworden, net als bijv. </a:t>
            </a:r>
            <a:r>
              <a:rPr lang="nl-NL" i="1" dirty="0"/>
              <a:t>kerke</a:t>
            </a:r>
            <a:r>
              <a:rPr lang="nl-NL" dirty="0"/>
              <a:t> &gt; </a:t>
            </a:r>
            <a:r>
              <a:rPr lang="nl-NL" i="1" dirty="0"/>
              <a:t>kerk</a:t>
            </a:r>
            <a:r>
              <a:rPr lang="nl-NL" dirty="0"/>
              <a:t>, </a:t>
            </a:r>
            <a:r>
              <a:rPr lang="nl-NL" i="1" dirty="0" err="1"/>
              <a:t>achte</a:t>
            </a:r>
            <a:r>
              <a:rPr lang="nl-NL" dirty="0"/>
              <a:t> &gt; </a:t>
            </a:r>
            <a:r>
              <a:rPr lang="nl-NL" i="1" dirty="0"/>
              <a:t>acht</a:t>
            </a:r>
          </a:p>
          <a:p>
            <a:r>
              <a:rPr lang="nl-NL" i="1" dirty="0"/>
              <a:t>mi</a:t>
            </a:r>
            <a:r>
              <a:rPr lang="nl-NL" dirty="0"/>
              <a:t> is </a:t>
            </a:r>
            <a:r>
              <a:rPr lang="nl-NL" i="1" dirty="0"/>
              <a:t>mij</a:t>
            </a:r>
            <a:r>
              <a:rPr lang="nl-NL" dirty="0"/>
              <a:t> geworden, net als bij </a:t>
            </a:r>
            <a:r>
              <a:rPr lang="nl-NL" i="1" dirty="0"/>
              <a:t>hi</a:t>
            </a:r>
            <a:r>
              <a:rPr lang="nl-NL" dirty="0"/>
              <a:t> &gt; </a:t>
            </a:r>
            <a:r>
              <a:rPr lang="nl-NL" i="1" dirty="0"/>
              <a:t>hij</a:t>
            </a:r>
            <a:r>
              <a:rPr lang="nl-NL" dirty="0"/>
              <a:t>, </a:t>
            </a:r>
            <a:r>
              <a:rPr lang="nl-NL" i="1" dirty="0"/>
              <a:t>ijs</a:t>
            </a:r>
            <a:r>
              <a:rPr lang="nl-NL" dirty="0"/>
              <a:t> (spreekt uit </a:t>
            </a:r>
            <a:r>
              <a:rPr lang="nl-NL" i="1" dirty="0" err="1"/>
              <a:t>ies</a:t>
            </a:r>
            <a:r>
              <a:rPr lang="nl-NL" dirty="0"/>
              <a:t>) &gt; </a:t>
            </a:r>
            <a:r>
              <a:rPr lang="nl-NL" i="1" dirty="0"/>
              <a:t>ijs</a:t>
            </a:r>
          </a:p>
          <a:p>
            <a:endParaRPr lang="nl-NL" i="1" dirty="0"/>
          </a:p>
          <a:p>
            <a:pPr marL="0" indent="0">
              <a:buNone/>
            </a:pPr>
            <a:r>
              <a:rPr lang="nl-NL" b="1" dirty="0"/>
              <a:t>Woorden</a:t>
            </a:r>
          </a:p>
          <a:p>
            <a:r>
              <a:rPr lang="nl-NL" i="1" dirty="0"/>
              <a:t>aanraden </a:t>
            </a:r>
            <a:r>
              <a:rPr lang="nl-NL" dirty="0"/>
              <a:t>is nu gewoner dan </a:t>
            </a:r>
            <a:r>
              <a:rPr lang="nl-NL" i="1" dirty="0"/>
              <a:t>raden</a:t>
            </a:r>
          </a:p>
          <a:p>
            <a:endParaRPr lang="nl-NL" i="1" dirty="0"/>
          </a:p>
          <a:p>
            <a:pPr marL="0" indent="0">
              <a:buNone/>
            </a:pPr>
            <a:r>
              <a:rPr lang="nl-NL" b="1" dirty="0"/>
              <a:t>Spelling</a:t>
            </a:r>
          </a:p>
          <a:p>
            <a:r>
              <a:rPr lang="nl-NL" i="1" dirty="0" err="1"/>
              <a:t>ict</a:t>
            </a:r>
            <a:r>
              <a:rPr lang="nl-NL" dirty="0"/>
              <a:t> is nu </a:t>
            </a:r>
            <a:r>
              <a:rPr lang="nl-NL" i="1" dirty="0"/>
              <a:t>ik het</a:t>
            </a:r>
          </a:p>
        </p:txBody>
      </p:sp>
    </p:spTree>
    <p:extLst>
      <p:ext uri="{BB962C8B-B14F-4D97-AF65-F5344CB8AC3E}">
        <p14:creationId xmlns:p14="http://schemas.microsoft.com/office/powerpoint/2010/main" val="391452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0FA57-F372-0DB7-5C65-C88EBFBF84FE}"/>
              </a:ext>
            </a:extLst>
          </p:cNvPr>
          <p:cNvSpPr>
            <a:spLocks noGrp="1"/>
          </p:cNvSpPr>
          <p:nvPr>
            <p:ph type="title"/>
          </p:nvPr>
        </p:nvSpPr>
        <p:spPr/>
        <p:txBody>
          <a:bodyPr/>
          <a:lstStyle/>
          <a:p>
            <a:r>
              <a:rPr lang="nl-NL" dirty="0"/>
              <a:t>Historische taalkunde</a:t>
            </a:r>
          </a:p>
        </p:txBody>
      </p:sp>
      <p:sp>
        <p:nvSpPr>
          <p:cNvPr id="3" name="Tijdelijke aanduiding voor inhoud 2">
            <a:extLst>
              <a:ext uri="{FF2B5EF4-FFF2-40B4-BE49-F238E27FC236}">
                <a16:creationId xmlns:a16="http://schemas.microsoft.com/office/drawing/2014/main" id="{3DC883EC-0F94-D00C-F74D-D8FCAE3B3301}"/>
              </a:ext>
            </a:extLst>
          </p:cNvPr>
          <p:cNvSpPr>
            <a:spLocks noGrp="1"/>
          </p:cNvSpPr>
          <p:nvPr>
            <p:ph idx="1"/>
          </p:nvPr>
        </p:nvSpPr>
        <p:spPr/>
        <p:txBody>
          <a:bodyPr/>
          <a:lstStyle/>
          <a:p>
            <a:endParaRPr lang="nl-NL" dirty="0"/>
          </a:p>
          <a:p>
            <a:pPr marL="0" indent="0">
              <a:buNone/>
            </a:pPr>
            <a:r>
              <a:rPr lang="nl-NL" dirty="0"/>
              <a:t>Houdt zich bezig met taalverandering. </a:t>
            </a:r>
          </a:p>
          <a:p>
            <a:endParaRPr lang="nl-NL" dirty="0"/>
          </a:p>
          <a:p>
            <a:r>
              <a:rPr lang="nl-NL" dirty="0"/>
              <a:t>Hoe verandert taal?</a:t>
            </a:r>
          </a:p>
          <a:p>
            <a:r>
              <a:rPr lang="nl-NL" dirty="0"/>
              <a:t>Waarom verandert taal?</a:t>
            </a:r>
          </a:p>
        </p:txBody>
      </p:sp>
    </p:spTree>
    <p:extLst>
      <p:ext uri="{BB962C8B-B14F-4D97-AF65-F5344CB8AC3E}">
        <p14:creationId xmlns:p14="http://schemas.microsoft.com/office/powerpoint/2010/main" val="256213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6BADE-3AB9-AAD2-FEB2-BCF0AA481982}"/>
              </a:ext>
            </a:extLst>
          </p:cNvPr>
          <p:cNvSpPr>
            <a:spLocks noGrp="1"/>
          </p:cNvSpPr>
          <p:nvPr>
            <p:ph type="title"/>
          </p:nvPr>
        </p:nvSpPr>
        <p:spPr/>
        <p:txBody>
          <a:bodyPr/>
          <a:lstStyle/>
          <a:p>
            <a:r>
              <a:rPr lang="nl-NL" dirty="0"/>
              <a:t>Historische taalkunde</a:t>
            </a:r>
          </a:p>
        </p:txBody>
      </p:sp>
      <p:pic>
        <p:nvPicPr>
          <p:cNvPr id="1026" name="Picture 2">
            <a:extLst>
              <a:ext uri="{FF2B5EF4-FFF2-40B4-BE49-F238E27FC236}">
                <a16:creationId xmlns:a16="http://schemas.microsoft.com/office/drawing/2014/main" id="{A77834B9-4E85-CE4A-8A55-C59DD77A1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965" y="1535914"/>
            <a:ext cx="5845522" cy="496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6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115CC-F98B-4E75-B44D-F7394872D96F}"/>
              </a:ext>
            </a:extLst>
          </p:cNvPr>
          <p:cNvSpPr>
            <a:spLocks noGrp="1"/>
          </p:cNvSpPr>
          <p:nvPr>
            <p:ph type="title"/>
          </p:nvPr>
        </p:nvSpPr>
        <p:spPr/>
        <p:txBody>
          <a:bodyPr/>
          <a:lstStyle/>
          <a:p>
            <a:r>
              <a:rPr lang="nl-NL" dirty="0"/>
              <a:t>Transcriberen</a:t>
            </a:r>
          </a:p>
        </p:txBody>
      </p:sp>
      <p:sp>
        <p:nvSpPr>
          <p:cNvPr id="3" name="Tijdelijke aanduiding voor inhoud 2">
            <a:extLst>
              <a:ext uri="{FF2B5EF4-FFF2-40B4-BE49-F238E27FC236}">
                <a16:creationId xmlns:a16="http://schemas.microsoft.com/office/drawing/2014/main" id="{5C19FB32-7EB2-A6DB-C250-211DD2EE9E0C}"/>
              </a:ext>
            </a:extLst>
          </p:cNvPr>
          <p:cNvSpPr>
            <a:spLocks noGrp="1"/>
          </p:cNvSpPr>
          <p:nvPr>
            <p:ph idx="1"/>
          </p:nvPr>
        </p:nvSpPr>
        <p:spPr/>
        <p:txBody>
          <a:bodyPr/>
          <a:lstStyle/>
          <a:p>
            <a:endParaRPr lang="nl-NL" dirty="0"/>
          </a:p>
          <a:p>
            <a:pPr marL="0" indent="0">
              <a:buNone/>
            </a:pPr>
            <a:r>
              <a:rPr lang="nl-NL" b="1" dirty="0"/>
              <a:t>Diplomatische transcriptie</a:t>
            </a:r>
            <a:endParaRPr lang="nl-NL" dirty="0"/>
          </a:p>
          <a:p>
            <a:r>
              <a:rPr lang="nl-NL" dirty="0"/>
              <a:t>Precies overnemen wat er staat</a:t>
            </a:r>
          </a:p>
          <a:p>
            <a:r>
              <a:rPr lang="nl-NL" dirty="0"/>
              <a:t>Ook alle rare woorden en vreemde spellingen, foutjes, herhalingen, verschrijvingen …</a:t>
            </a:r>
          </a:p>
          <a:p>
            <a:r>
              <a:rPr lang="nl-NL" dirty="0"/>
              <a:t>Ook de bladspiegel en regelafbreking</a:t>
            </a:r>
          </a:p>
          <a:p>
            <a:pPr marL="0" indent="0">
              <a:buNone/>
            </a:pPr>
            <a:endParaRPr lang="nl-NL" dirty="0"/>
          </a:p>
        </p:txBody>
      </p:sp>
    </p:spTree>
    <p:extLst>
      <p:ext uri="{BB962C8B-B14F-4D97-AF65-F5344CB8AC3E}">
        <p14:creationId xmlns:p14="http://schemas.microsoft.com/office/powerpoint/2010/main" val="355876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DC5E5-6036-0259-A1CE-77956EE7C229}"/>
              </a:ext>
            </a:extLst>
          </p:cNvPr>
          <p:cNvSpPr>
            <a:spLocks noGrp="1"/>
          </p:cNvSpPr>
          <p:nvPr>
            <p:ph type="title"/>
          </p:nvPr>
        </p:nvSpPr>
        <p:spPr/>
        <p:txBody>
          <a:bodyPr/>
          <a:lstStyle/>
          <a:p>
            <a:r>
              <a:rPr lang="nl-NL" dirty="0"/>
              <a:t>Twee broers</a:t>
            </a:r>
          </a:p>
        </p:txBody>
      </p:sp>
      <p:sp>
        <p:nvSpPr>
          <p:cNvPr id="3" name="Tijdelijke aanduiding voor inhoud 2">
            <a:extLst>
              <a:ext uri="{FF2B5EF4-FFF2-40B4-BE49-F238E27FC236}">
                <a16:creationId xmlns:a16="http://schemas.microsoft.com/office/drawing/2014/main" id="{6176F8AA-120A-87CA-18AE-0483E6173B6E}"/>
              </a:ext>
            </a:extLst>
          </p:cNvPr>
          <p:cNvSpPr>
            <a:spLocks noGrp="1"/>
          </p:cNvSpPr>
          <p:nvPr>
            <p:ph idx="1"/>
          </p:nvPr>
        </p:nvSpPr>
        <p:spPr>
          <a:xfrm>
            <a:off x="838200" y="1825625"/>
            <a:ext cx="8179051" cy="4351338"/>
          </a:xfrm>
        </p:spPr>
        <p:txBody>
          <a:bodyPr/>
          <a:lstStyle/>
          <a:p>
            <a:endParaRPr lang="nl-NL" dirty="0"/>
          </a:p>
          <a:p>
            <a:r>
              <a:rPr lang="nl-NL" dirty="0"/>
              <a:t>Bekende schilder en lithograaf August </a:t>
            </a:r>
            <a:r>
              <a:rPr lang="nl-NL" dirty="0" err="1"/>
              <a:t>Allebé</a:t>
            </a:r>
            <a:r>
              <a:rPr lang="nl-NL" dirty="0"/>
              <a:t> (1838-1927)</a:t>
            </a:r>
          </a:p>
          <a:p>
            <a:r>
              <a:rPr lang="nl-NL" dirty="0"/>
              <a:t>Gerardus (1849-1879), zijn broer, die in 1874 in Bordeaux woont en zijn broer in Amsterdam een brief schrijft.</a:t>
            </a:r>
          </a:p>
          <a:p>
            <a:r>
              <a:rPr lang="nl-NL" dirty="0"/>
              <a:t>August heeft in 1873 een portret van Gerardus gemaakt, dat in het bezit is van het Rijksmuseum.</a:t>
            </a:r>
          </a:p>
        </p:txBody>
      </p:sp>
      <p:pic>
        <p:nvPicPr>
          <p:cNvPr id="4" name="Picture 2" descr="A person with a beard&#10;&#10;Description automatically generated with medium confidence">
            <a:extLst>
              <a:ext uri="{FF2B5EF4-FFF2-40B4-BE49-F238E27FC236}">
                <a16:creationId xmlns:a16="http://schemas.microsoft.com/office/drawing/2014/main" id="{B4FB3D74-7FF1-DE04-A763-3862358079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2232" y="3824145"/>
            <a:ext cx="1925532" cy="2668730"/>
          </a:xfrm>
          <a:prstGeom prst="rect">
            <a:avLst/>
          </a:prstGeom>
          <a:noFill/>
          <a:ln>
            <a:noFill/>
          </a:ln>
        </p:spPr>
      </p:pic>
      <p:pic>
        <p:nvPicPr>
          <p:cNvPr id="5" name="Picture 3" descr="August Allebé - Alchetron, The Free Social Encyclopedia">
            <a:extLst>
              <a:ext uri="{FF2B5EF4-FFF2-40B4-BE49-F238E27FC236}">
                <a16:creationId xmlns:a16="http://schemas.microsoft.com/office/drawing/2014/main" id="{0E239308-77F2-137B-70B2-A6814F4E92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2231" y="590373"/>
            <a:ext cx="1925532" cy="3181029"/>
          </a:xfrm>
          <a:prstGeom prst="rect">
            <a:avLst/>
          </a:prstGeom>
          <a:noFill/>
          <a:ln>
            <a:noFill/>
          </a:ln>
        </p:spPr>
      </p:pic>
    </p:spTree>
    <p:extLst>
      <p:ext uri="{BB962C8B-B14F-4D97-AF65-F5344CB8AC3E}">
        <p14:creationId xmlns:p14="http://schemas.microsoft.com/office/powerpoint/2010/main" val="183366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3A0B2-0664-DBC7-CAD2-A54F5E99239D}"/>
              </a:ext>
            </a:extLst>
          </p:cNvPr>
          <p:cNvSpPr>
            <a:spLocks noGrp="1"/>
          </p:cNvSpPr>
          <p:nvPr>
            <p:ph type="title"/>
          </p:nvPr>
        </p:nvSpPr>
        <p:spPr/>
        <p:txBody>
          <a:bodyPr/>
          <a:lstStyle/>
          <a:p>
            <a:r>
              <a:rPr lang="nl-NL" dirty="0"/>
              <a:t>Ontlening en </a:t>
            </a:r>
            <a:r>
              <a:rPr lang="nl-NL" dirty="0" err="1"/>
              <a:t>codeswitching</a:t>
            </a:r>
            <a:endParaRPr lang="nl-NL" dirty="0"/>
          </a:p>
        </p:txBody>
      </p:sp>
      <p:sp>
        <p:nvSpPr>
          <p:cNvPr id="3" name="Tijdelijke aanduiding voor inhoud 2">
            <a:extLst>
              <a:ext uri="{FF2B5EF4-FFF2-40B4-BE49-F238E27FC236}">
                <a16:creationId xmlns:a16="http://schemas.microsoft.com/office/drawing/2014/main" id="{166BA15E-C53D-613D-B833-D3A635AC8E78}"/>
              </a:ext>
            </a:extLst>
          </p:cNvPr>
          <p:cNvSpPr>
            <a:spLocks noGrp="1"/>
          </p:cNvSpPr>
          <p:nvPr>
            <p:ph idx="1"/>
          </p:nvPr>
        </p:nvSpPr>
        <p:spPr/>
        <p:txBody>
          <a:bodyPr>
            <a:normAutofit lnSpcReduction="10000"/>
          </a:bodyPr>
          <a:lstStyle/>
          <a:p>
            <a:endParaRPr lang="nl-NL" dirty="0"/>
          </a:p>
          <a:p>
            <a:pPr marL="0" indent="0">
              <a:buNone/>
            </a:pPr>
            <a:r>
              <a:rPr lang="nl-NL" b="1" dirty="0"/>
              <a:t>Ontlening</a:t>
            </a:r>
          </a:p>
          <a:p>
            <a:r>
              <a:rPr lang="nl-NL" dirty="0"/>
              <a:t>Vaak losse woorden</a:t>
            </a:r>
          </a:p>
          <a:p>
            <a:r>
              <a:rPr lang="nl-NL" dirty="0"/>
              <a:t>Vullen een leemte, bijv. het nieuwe begrip ‘website’ had een woord nodig en dat werd: </a:t>
            </a:r>
            <a:r>
              <a:rPr lang="nl-NL" i="1" dirty="0"/>
              <a:t>website</a:t>
            </a:r>
          </a:p>
          <a:p>
            <a:r>
              <a:rPr lang="nl-NL" dirty="0"/>
              <a:t>Raken soms heel snel ingeburgerd zodat een Nederlands alternatief kansloos is (bijv. </a:t>
            </a:r>
            <a:r>
              <a:rPr lang="nl-NL" i="1" dirty="0"/>
              <a:t>e-post</a:t>
            </a:r>
            <a:r>
              <a:rPr lang="nl-NL" dirty="0"/>
              <a:t> vs. </a:t>
            </a:r>
            <a:r>
              <a:rPr lang="nl-NL" i="1" dirty="0"/>
              <a:t>email</a:t>
            </a:r>
            <a:r>
              <a:rPr lang="nl-NL" dirty="0"/>
              <a:t>)</a:t>
            </a:r>
          </a:p>
          <a:p>
            <a:r>
              <a:rPr lang="nl-NL" dirty="0"/>
              <a:t>Zijn soms aantrekkelijk, modieus, stoer, indrukwekkend… bijv. </a:t>
            </a:r>
            <a:r>
              <a:rPr lang="nl-NL" i="1" dirty="0"/>
              <a:t>relaxen</a:t>
            </a:r>
            <a:r>
              <a:rPr lang="nl-NL" dirty="0"/>
              <a:t>, </a:t>
            </a:r>
            <a:r>
              <a:rPr lang="nl-NL" i="1" dirty="0"/>
              <a:t>chillen</a:t>
            </a:r>
            <a:r>
              <a:rPr lang="nl-NL" dirty="0"/>
              <a:t> vs. </a:t>
            </a:r>
            <a:r>
              <a:rPr lang="nl-NL" i="1" dirty="0"/>
              <a:t>ontspannen</a:t>
            </a:r>
            <a:r>
              <a:rPr lang="nl-NL" dirty="0"/>
              <a:t>, terwijl ze eigenlijk hetzelfde betekenen.</a:t>
            </a:r>
          </a:p>
          <a:p>
            <a:r>
              <a:rPr lang="nl-NL" dirty="0"/>
              <a:t>Passen zich doorgaans aan het Nederlands aan in uitspraak.</a:t>
            </a:r>
          </a:p>
        </p:txBody>
      </p:sp>
    </p:spTree>
    <p:extLst>
      <p:ext uri="{BB962C8B-B14F-4D97-AF65-F5344CB8AC3E}">
        <p14:creationId xmlns:p14="http://schemas.microsoft.com/office/powerpoint/2010/main" val="61752023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643</Words>
  <Application>Microsoft Macintosh PowerPoint</Application>
  <PresentationFormat>Breedbeeld</PresentationFormat>
  <Paragraphs>73</Paragraphs>
  <Slides>10</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Calibri Light</vt:lpstr>
      <vt:lpstr>Times New Roman</vt:lpstr>
      <vt:lpstr>Verdana</vt:lpstr>
      <vt:lpstr>Kantoorthema</vt:lpstr>
      <vt:lpstr> Merci voor je brief  Taalcontact in ouder Nederlands  </vt:lpstr>
      <vt:lpstr>Taalverandering</vt:lpstr>
      <vt:lpstr>Taalverandering</vt:lpstr>
      <vt:lpstr>Taalverandering</vt:lpstr>
      <vt:lpstr>Historische taalkunde</vt:lpstr>
      <vt:lpstr>Historische taalkunde</vt:lpstr>
      <vt:lpstr>Transcriberen</vt:lpstr>
      <vt:lpstr>Twee broers</vt:lpstr>
      <vt:lpstr>Ontlening en codeswitching</vt:lpstr>
      <vt:lpstr>Ontlening en codeswitching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Codeswitchen in historische Nederlandse brieven  </dc:title>
  <dc:creator>Rutten, G.J. (Gijsbert)</dc:creator>
  <cp:lastModifiedBy>Rutten, G.J. (Gijsbert)</cp:lastModifiedBy>
  <cp:revision>37</cp:revision>
  <dcterms:created xsi:type="dcterms:W3CDTF">2023-08-25T13:38:49Z</dcterms:created>
  <dcterms:modified xsi:type="dcterms:W3CDTF">2023-08-29T14:49:30Z</dcterms:modified>
</cp:coreProperties>
</file>